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0" r:id="rId3"/>
    <p:sldId id="257" r:id="rId4"/>
    <p:sldId id="265" r:id="rId5"/>
    <p:sldId id="261" r:id="rId6"/>
    <p:sldId id="258" r:id="rId7"/>
    <p:sldId id="262" r:id="rId8"/>
    <p:sldId id="259" r:id="rId9"/>
    <p:sldId id="263" r:id="rId10"/>
    <p:sldId id="266" r:id="rId11"/>
    <p:sldId id="267" r:id="rId12"/>
    <p:sldId id="264" r:id="rId1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64" y="113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194DBC-6516-497B-BD02-47A5B1999392}" type="datetimeFigureOut">
              <a:rPr lang="pl-PL" smtClean="0"/>
              <a:t>2015-03-13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3B4B3D-C920-469A-BB02-5F8519BBBB6D}" type="slidenum">
              <a:rPr lang="pl-PL" smtClean="0"/>
              <a:t>‹#›</a:t>
            </a:fld>
            <a:endParaRPr lang="pl-PL"/>
          </a:p>
        </p:txBody>
      </p:sp>
    </p:spTree>
    <p:extLst>
      <p:ext uri="{BB962C8B-B14F-4D97-AF65-F5344CB8AC3E}">
        <p14:creationId xmlns:p14="http://schemas.microsoft.com/office/powerpoint/2010/main" val="265485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6F3B4B3D-C920-469A-BB02-5F8519BBBB6D}" type="slidenum">
              <a:rPr lang="pl-PL" smtClean="0"/>
              <a:t>6</a:t>
            </a:fld>
            <a:endParaRPr lang="pl-PL"/>
          </a:p>
        </p:txBody>
      </p:sp>
    </p:spTree>
    <p:extLst>
      <p:ext uri="{BB962C8B-B14F-4D97-AF65-F5344CB8AC3E}">
        <p14:creationId xmlns:p14="http://schemas.microsoft.com/office/powerpoint/2010/main" val="1734185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7CD2755B-3779-4012-A694-C326E658073D}" type="datetimeFigureOut">
              <a:rPr lang="pl-PL" smtClean="0"/>
              <a:pPr/>
              <a:t>2015-03-13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26359C-E38F-4D62-91CA-60185B24AD53}"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CD2755B-3779-4012-A694-C326E658073D}" type="datetimeFigureOut">
              <a:rPr lang="pl-PL" smtClean="0"/>
              <a:pPr/>
              <a:t>2015-03-13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26359C-E38F-4D62-91CA-60185B24AD53}"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CD2755B-3779-4012-A694-C326E658073D}" type="datetimeFigureOut">
              <a:rPr lang="pl-PL" smtClean="0"/>
              <a:pPr/>
              <a:t>2015-03-13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26359C-E38F-4D62-91CA-60185B24AD53}"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7CD2755B-3779-4012-A694-C326E658073D}" type="datetimeFigureOut">
              <a:rPr lang="pl-PL" smtClean="0"/>
              <a:pPr/>
              <a:t>2015-03-13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26359C-E38F-4D62-91CA-60185B24AD53}"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7CD2755B-3779-4012-A694-C326E658073D}" type="datetimeFigureOut">
              <a:rPr lang="pl-PL" smtClean="0"/>
              <a:pPr/>
              <a:t>2015-03-13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B26359C-E38F-4D62-91CA-60185B24AD53}"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7CD2755B-3779-4012-A694-C326E658073D}" type="datetimeFigureOut">
              <a:rPr lang="pl-PL" smtClean="0"/>
              <a:pPr/>
              <a:t>2015-03-13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B26359C-E38F-4D62-91CA-60185B24AD53}"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7CD2755B-3779-4012-A694-C326E658073D}" type="datetimeFigureOut">
              <a:rPr lang="pl-PL" smtClean="0"/>
              <a:pPr/>
              <a:t>2015-03-13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B26359C-E38F-4D62-91CA-60185B24AD53}"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7CD2755B-3779-4012-A694-C326E658073D}" type="datetimeFigureOut">
              <a:rPr lang="pl-PL" smtClean="0"/>
              <a:pPr/>
              <a:t>2015-03-13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B26359C-E38F-4D62-91CA-60185B24AD53}"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7CD2755B-3779-4012-A694-C326E658073D}" type="datetimeFigureOut">
              <a:rPr lang="pl-PL" smtClean="0"/>
              <a:pPr/>
              <a:t>2015-03-13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B26359C-E38F-4D62-91CA-60185B24AD53}"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CD2755B-3779-4012-A694-C326E658073D}" type="datetimeFigureOut">
              <a:rPr lang="pl-PL" smtClean="0"/>
              <a:pPr/>
              <a:t>2015-03-13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B26359C-E38F-4D62-91CA-60185B24AD53}"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7CD2755B-3779-4012-A694-C326E658073D}" type="datetimeFigureOut">
              <a:rPr lang="pl-PL" smtClean="0"/>
              <a:pPr/>
              <a:t>2015-03-13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B26359C-E38F-4D62-91CA-60185B24AD53}"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3">
                <a:lumMod val="75000"/>
                <a:alpha val="27000"/>
              </a:schemeClr>
            </a:gs>
            <a:gs pos="50000">
              <a:srgbClr val="9CB86E"/>
            </a:gs>
            <a:gs pos="100000">
              <a:srgbClr val="156B13"/>
            </a:gs>
          </a:gsLst>
          <a:path path="rect">
            <a:fillToRect l="100000" b="100000"/>
          </a:path>
          <a:tileRect/>
        </a:grad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D2755B-3779-4012-A694-C326E658073D}" type="datetimeFigureOut">
              <a:rPr lang="pl-PL" smtClean="0"/>
              <a:pPr/>
              <a:t>2015-03-13</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6359C-E38F-4D62-91CA-60185B24AD53}"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audio" Target="file:///C:\Documents%20and%20Settings\tmarkisz\Moje%20dokumenty\osobiste\2015\Jurg&#243;w%202015\Matka%20Szcz&#281;&#347;liwych%20Powrot&#243;w%20mp3.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bt.markisz@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a:p>
        </p:txBody>
      </p:sp>
      <p:sp>
        <p:nvSpPr>
          <p:cNvPr id="3" name="Podtytuł 2"/>
          <p:cNvSpPr>
            <a:spLocks noGrp="1"/>
          </p:cNvSpPr>
          <p:nvPr>
            <p:ph type="subTitle" idx="1"/>
          </p:nvPr>
        </p:nvSpPr>
        <p:spPr/>
        <p:txBody>
          <a:bodyPr/>
          <a:lstStyle/>
          <a:p>
            <a:endParaRPr lang="pl-PL"/>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04279" y="-459433"/>
            <a:ext cx="12152727" cy="8595360"/>
          </a:xfrm>
          <a:prstGeom prst="rect">
            <a:avLst/>
          </a:prstGeom>
          <a:noFill/>
          <a:ln w="9525">
            <a:noFill/>
            <a:miter lim="800000"/>
            <a:headEnd/>
            <a:tailEnd/>
          </a:ln>
          <a:effectLst/>
        </p:spPr>
      </p:pic>
      <p:sp>
        <p:nvSpPr>
          <p:cNvPr id="5" name="Prostokąt 4"/>
          <p:cNvSpPr/>
          <p:nvPr/>
        </p:nvSpPr>
        <p:spPr>
          <a:xfrm>
            <a:off x="107504" y="2924944"/>
            <a:ext cx="5220579" cy="1200329"/>
          </a:xfrm>
          <a:prstGeom prst="rect">
            <a:avLst/>
          </a:prstGeom>
          <a:noFill/>
        </p:spPr>
        <p:txBody>
          <a:bodyPr wrap="square" lIns="91440" tIns="45720" rIns="91440" bIns="45720">
            <a:spAutoFit/>
          </a:bodyPr>
          <a:lstStyle/>
          <a:p>
            <a:pPr algn="ctr"/>
            <a:r>
              <a:rPr lang="pl-PL" sz="3600" dirty="0" smtClean="0">
                <a:ln w="18415" cmpd="sng">
                  <a:solidFill>
                    <a:srgbClr val="FFFFFF"/>
                  </a:solidFill>
                  <a:prstDash val="solid"/>
                </a:ln>
                <a:solidFill>
                  <a:srgbClr val="FFFFCC"/>
                </a:solidFill>
                <a:effectLst>
                  <a:outerShdw blurRad="63500" dir="3600000" algn="tl" rotWithShape="0">
                    <a:srgbClr val="000000">
                      <a:alpha val="70000"/>
                    </a:srgbClr>
                  </a:outerShdw>
                </a:effectLst>
              </a:rPr>
              <a:t>Rozpoczynamy Mszą św. w tej kaplicy w Czarnej Górze</a:t>
            </a:r>
            <a:endParaRPr lang="pl-PL" sz="3600" b="0" cap="none" spc="0" dirty="0">
              <a:ln w="18415" cmpd="sng">
                <a:solidFill>
                  <a:srgbClr val="FFFFFF"/>
                </a:solidFill>
                <a:prstDash val="solid"/>
              </a:ln>
              <a:solidFill>
                <a:srgbClr val="FFFFCC"/>
              </a:solidFill>
              <a:effectLst>
                <a:outerShdw blurRad="63500" dir="3600000" algn="tl" rotWithShape="0">
                  <a:srgbClr val="000000">
                    <a:alpha val="70000"/>
                  </a:srgbClr>
                </a:outerShdw>
              </a:effectLst>
            </a:endParaRPr>
          </a:p>
        </p:txBody>
      </p:sp>
      <p:sp>
        <p:nvSpPr>
          <p:cNvPr id="6" name="Prostokąt 5"/>
          <p:cNvSpPr/>
          <p:nvPr/>
        </p:nvSpPr>
        <p:spPr>
          <a:xfrm>
            <a:off x="179512" y="0"/>
            <a:ext cx="10297144" cy="1846659"/>
          </a:xfrm>
          <a:prstGeom prst="rect">
            <a:avLst/>
          </a:prstGeom>
          <a:noFill/>
        </p:spPr>
        <p:txBody>
          <a:bodyPr wrap="square" lIns="91440" tIns="45720" rIns="91440" bIns="45720">
            <a:spAutoFit/>
          </a:bodyPr>
          <a:lstStyle/>
          <a:p>
            <a:r>
              <a:rPr lang="pl-PL" sz="3800" b="0" cap="none" spc="0" dirty="0" smtClean="0">
                <a:ln w="18415" cmpd="sng">
                  <a:solidFill>
                    <a:srgbClr val="FFFFFF"/>
                  </a:solidFill>
                  <a:prstDash val="solid"/>
                </a:ln>
                <a:solidFill>
                  <a:srgbClr val="FFFF99"/>
                </a:solidFill>
                <a:effectLst>
                  <a:outerShdw blurRad="63500" dir="3600000" algn="tl" rotWithShape="0">
                    <a:srgbClr val="000000">
                      <a:alpha val="70000"/>
                    </a:srgbClr>
                  </a:outerShdw>
                </a:effectLst>
              </a:rPr>
              <a:t>                   Zapraszamy  na rekolekcje  </a:t>
            </a:r>
          </a:p>
          <a:p>
            <a:r>
              <a:rPr lang="pl-PL" sz="3800" b="0" cap="none" spc="0" dirty="0" smtClean="0">
                <a:ln w="18415" cmpd="sng">
                  <a:solidFill>
                    <a:srgbClr val="FFFFFF"/>
                  </a:solidFill>
                  <a:prstDash val="solid"/>
                </a:ln>
                <a:solidFill>
                  <a:srgbClr val="FFFF99"/>
                </a:solidFill>
                <a:effectLst>
                  <a:outerShdw blurRad="63500" dir="3600000" algn="tl" rotWithShape="0">
                    <a:srgbClr val="000000">
                      <a:alpha val="70000"/>
                    </a:srgbClr>
                  </a:outerShdw>
                </a:effectLst>
              </a:rPr>
              <a:t>Ruchu  Rodzin  </a:t>
            </a:r>
            <a:r>
              <a:rPr lang="pl-PL" sz="3800" b="0" cap="none" spc="0" dirty="0" err="1" smtClean="0">
                <a:ln w="18415" cmpd="sng">
                  <a:solidFill>
                    <a:srgbClr val="FFFFFF"/>
                  </a:solidFill>
                  <a:prstDash val="solid"/>
                </a:ln>
                <a:solidFill>
                  <a:srgbClr val="FFFF99"/>
                </a:solidFill>
                <a:effectLst>
                  <a:outerShdw blurRad="63500" dir="3600000" algn="tl" rotWithShape="0">
                    <a:srgbClr val="000000">
                      <a:alpha val="70000"/>
                    </a:srgbClr>
                  </a:outerShdw>
                </a:effectLst>
              </a:rPr>
              <a:t>Nazaretańskich</a:t>
            </a:r>
            <a:r>
              <a:rPr lang="pl-PL" sz="3800" b="0" cap="none" spc="0" dirty="0" smtClean="0">
                <a:ln w="18415" cmpd="sng">
                  <a:solidFill>
                    <a:srgbClr val="FFFFFF"/>
                  </a:solidFill>
                  <a:prstDash val="solid"/>
                </a:ln>
                <a:solidFill>
                  <a:srgbClr val="FFFF99"/>
                </a:solidFill>
                <a:effectLst>
                  <a:outerShdw blurRad="63500" dir="3600000" algn="tl" rotWithShape="0">
                    <a:srgbClr val="000000">
                      <a:alpha val="70000"/>
                    </a:srgbClr>
                  </a:outerShdw>
                </a:effectLst>
              </a:rPr>
              <a:t>   </a:t>
            </a:r>
            <a:r>
              <a:rPr lang="pl-PL" sz="3800" dirty="0" smtClean="0">
                <a:ln w="18415" cmpd="sng">
                  <a:solidFill>
                    <a:srgbClr val="FFFFFF"/>
                  </a:solidFill>
                  <a:prstDash val="solid"/>
                </a:ln>
                <a:solidFill>
                  <a:srgbClr val="FFFF99"/>
                </a:solidFill>
                <a:effectLst>
                  <a:outerShdw blurRad="63500" dir="3600000" algn="tl" rotWithShape="0">
                    <a:srgbClr val="000000">
                      <a:alpha val="70000"/>
                    </a:srgbClr>
                  </a:outerShdw>
                </a:effectLst>
              </a:rPr>
              <a:t>Archidiecezji Warszawskiej            </a:t>
            </a:r>
            <a:r>
              <a:rPr lang="pl-PL" sz="3800" b="1" dirty="0" smtClean="0">
                <a:ln w="18415" cmpd="sng">
                  <a:solidFill>
                    <a:srgbClr val="FFFFFF"/>
                  </a:solidFill>
                  <a:prstDash val="solid"/>
                </a:ln>
                <a:solidFill>
                  <a:srgbClr val="336600"/>
                </a:solidFill>
                <a:effectLst>
                  <a:outerShdw blurRad="63500" dir="3600000" algn="tl" rotWithShape="0">
                    <a:srgbClr val="000000">
                      <a:alpha val="70000"/>
                    </a:srgbClr>
                  </a:outerShdw>
                </a:effectLst>
              </a:rPr>
              <a:t>JA - TY- MY - BÓG</a:t>
            </a:r>
            <a:endParaRPr lang="pl-PL" sz="3800" b="1" cap="none" spc="0" dirty="0">
              <a:ln w="18415" cmpd="sng">
                <a:solidFill>
                  <a:srgbClr val="FFFFFF"/>
                </a:solidFill>
                <a:prstDash val="solid"/>
              </a:ln>
              <a:solidFill>
                <a:srgbClr val="336600"/>
              </a:solidFill>
              <a:effectLst>
                <a:outerShdw blurRad="63500" dir="3600000" algn="tl" rotWithShape="0">
                  <a:srgbClr val="000000">
                    <a:alpha val="70000"/>
                  </a:srgbClr>
                </a:outerShdw>
              </a:effectLst>
            </a:endParaRPr>
          </a:p>
        </p:txBody>
      </p:sp>
      <p:sp>
        <p:nvSpPr>
          <p:cNvPr id="7" name="Prostokąt 6"/>
          <p:cNvSpPr/>
          <p:nvPr/>
        </p:nvSpPr>
        <p:spPr>
          <a:xfrm>
            <a:off x="3995936" y="6021288"/>
            <a:ext cx="5480992" cy="523220"/>
          </a:xfrm>
          <a:prstGeom prst="rect">
            <a:avLst/>
          </a:prstGeom>
          <a:noFill/>
        </p:spPr>
        <p:txBody>
          <a:bodyPr wrap="square" lIns="91440" tIns="45720" rIns="91440" bIns="45720">
            <a:spAutoFit/>
          </a:bodyPr>
          <a:lstStyle/>
          <a:p>
            <a:pPr algn="ctr"/>
            <a:r>
              <a:rPr lang="pl-PL" sz="2800" b="1" dirty="0" smtClean="0">
                <a:ln w="12700">
                  <a:noFill/>
                  <a:prstDash val="solid"/>
                </a:ln>
                <a:solidFill>
                  <a:schemeClr val="bg1">
                    <a:lumMod val="95000"/>
                  </a:schemeClr>
                </a:solidFill>
                <a:effectLst>
                  <a:outerShdw blurRad="41275" dist="20320" dir="1800000" algn="tl" rotWithShape="0">
                    <a:srgbClr val="000000">
                      <a:alpha val="40000"/>
                    </a:srgbClr>
                  </a:outerShdw>
                </a:effectLst>
              </a:rPr>
              <a:t>Sobota 4.07.2015 godz. 13.00. </a:t>
            </a:r>
            <a:endParaRPr lang="pl-PL" sz="2800" b="1" dirty="0">
              <a:ln w="12700">
                <a:noFill/>
                <a:prstDash val="solid"/>
              </a:ln>
              <a:solidFill>
                <a:schemeClr val="bg1">
                  <a:lumMod val="95000"/>
                </a:schemeClr>
              </a:solidFill>
              <a:effectLst>
                <a:outerShdw blurRad="41275" dist="20320" dir="1800000" algn="tl" rotWithShape="0">
                  <a:srgbClr val="000000">
                    <a:alpha val="40000"/>
                  </a:srgbClr>
                </a:outerShdw>
              </a:effectLst>
            </a:endParaRPr>
          </a:p>
        </p:txBody>
      </p:sp>
      <p:pic>
        <p:nvPicPr>
          <p:cNvPr id="8" name="Matka Szczęśliwych Powrotów mp3.mp3">
            <a:hlinkClick r:id="" action="ppaction://media"/>
          </p:cNvPr>
          <p:cNvPicPr>
            <a:picLocks noRot="1" noChangeAspect="1"/>
          </p:cNvPicPr>
          <p:nvPr>
            <a:audioFile r:link="rId1"/>
          </p:nvPr>
        </p:nvPicPr>
        <p:blipFill>
          <a:blip r:embed="rId4"/>
          <a:stretch>
            <a:fillRect/>
          </a:stretch>
        </p:blipFill>
        <p:spPr>
          <a:xfrm>
            <a:off x="971600" y="5697527"/>
            <a:ext cx="2438400" cy="2438400"/>
          </a:xfrm>
          <a:prstGeom prst="rect">
            <a:avLst/>
          </a:prstGeom>
        </p:spPr>
      </p:pic>
    </p:spTree>
  </p:cSld>
  <p:clrMapOvr>
    <a:masterClrMapping/>
  </p:clrMapOvr>
  <p:transition advTm="22862">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repeatCount="indefinite"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extLst mod="1">
    <p:ext uri="{E180D4A7-C9FB-4DFB-919C-405C955672EB}">
      <p14:showEvtLst xmlns:p14="http://schemas.microsoft.com/office/powerpoint/2010/main">
        <p14:playEvt time="0" objId="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003" y="3501008"/>
            <a:ext cx="4246222" cy="2388499"/>
          </a:xfrm>
          <a:prstGeom prst="rect">
            <a:avLst/>
          </a:prstGeom>
          <a:ln>
            <a:noFill/>
          </a:ln>
          <a:effectLst>
            <a:softEdge rad="112500"/>
          </a:effec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93842" y="2564904"/>
            <a:ext cx="4704522" cy="3528392"/>
          </a:xfrm>
          <a:prstGeom prst="rect">
            <a:avLst/>
          </a:prstGeom>
          <a:ln>
            <a:noFill/>
          </a:ln>
          <a:effectLst>
            <a:softEdge rad="112500"/>
          </a:effectLst>
        </p:spPr>
      </p:pic>
      <p:sp>
        <p:nvSpPr>
          <p:cNvPr id="4" name="Tytuł 3"/>
          <p:cNvSpPr>
            <a:spLocks noGrp="1"/>
          </p:cNvSpPr>
          <p:nvPr>
            <p:ph type="title"/>
          </p:nvPr>
        </p:nvSpPr>
        <p:spPr>
          <a:xfrm>
            <a:off x="457200" y="6093296"/>
            <a:ext cx="8229600" cy="576063"/>
          </a:xfrm>
        </p:spPr>
        <p:txBody>
          <a:bodyPr>
            <a:normAutofit fontScale="90000"/>
          </a:bodyPr>
          <a:lstStyle/>
          <a:p>
            <a:r>
              <a:rPr lang="pl-PL" dirty="0" smtClean="0"/>
              <a:t>… </a:t>
            </a:r>
            <a:r>
              <a:rPr lang="pl-PL" sz="4000" dirty="0" smtClean="0"/>
              <a:t>zabawę z dziećmi i relaks przy ognisku</a:t>
            </a:r>
            <a:endParaRPr lang="pl-PL" sz="4000" dirty="0"/>
          </a:p>
        </p:txBody>
      </p:sp>
      <p:pic>
        <p:nvPicPr>
          <p:cNvPr id="3074"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tretch>
            <a:fillRect/>
          </a:stretch>
        </p:blipFill>
        <p:spPr bwMode="auto">
          <a:xfrm>
            <a:off x="406268" y="1155248"/>
            <a:ext cx="3553691" cy="2377440"/>
          </a:xfrm>
          <a:prstGeom prst="rect">
            <a:avLst/>
          </a:prstGeom>
          <a:ln>
            <a:noFill/>
          </a:ln>
          <a:effectLst>
            <a:softEdge rad="112500"/>
          </a:effec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950581" y="404664"/>
            <a:ext cx="1287885" cy="2289575"/>
          </a:xfrm>
          <a:prstGeom prst="ellipse">
            <a:avLst/>
          </a:prstGeom>
          <a:ln>
            <a:noFill/>
          </a:ln>
          <a:effectLst>
            <a:softEdge rad="112500"/>
          </a:effectLst>
        </p:spPr>
      </p:pic>
    </p:spTree>
  </p:cSld>
  <p:clrMapOvr>
    <a:masterClrMapping/>
  </p:clrMapOvr>
  <p:transition advTm="24774">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Można też pójść w góry, aby tam szukać Boga</a:t>
            </a:r>
            <a:endParaRPr lang="pl-P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317944" y="1493220"/>
            <a:ext cx="3383690" cy="226511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36095" y="3933056"/>
            <a:ext cx="3439731" cy="23026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402160" y="1493220"/>
            <a:ext cx="2473667" cy="1655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971600" y="4365104"/>
            <a:ext cx="2736304"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11"/>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239491" y="1844824"/>
            <a:ext cx="1772472" cy="1800000"/>
          </a:xfrm>
          <a:prstGeom prst="rect">
            <a:avLst/>
          </a:prstGeom>
          <a:solidFill>
            <a:srgbClr val="FFFFFF">
              <a:shade val="85000"/>
            </a:srgbClr>
          </a:solidFill>
          <a:ln w="88900" cap="sq">
            <a:solidFill>
              <a:srgbClr val="FFFFFF"/>
            </a:solidFill>
            <a:rou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19917">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4294967295"/>
          </p:nvPr>
        </p:nvSpPr>
        <p:spPr>
          <a:xfrm>
            <a:off x="323528" y="836712"/>
            <a:ext cx="8352928" cy="5289451"/>
          </a:xfrm>
        </p:spPr>
        <p:txBody>
          <a:bodyPr>
            <a:normAutofit fontScale="32500" lnSpcReduction="20000"/>
          </a:bodyPr>
          <a:lstStyle/>
          <a:p>
            <a:pPr marL="0" indent="0">
              <a:buNone/>
            </a:pPr>
            <a:r>
              <a:rPr lang="pl-PL" i="1" dirty="0" smtClean="0"/>
              <a:t>        </a:t>
            </a:r>
            <a:r>
              <a:rPr lang="pl-PL" sz="6000" i="1" dirty="0" smtClean="0"/>
              <a:t>Drodzy </a:t>
            </a:r>
            <a:r>
              <a:rPr lang="pl-PL" sz="6000" i="1" dirty="0"/>
              <a:t>Uczestnicy rekolekcji</a:t>
            </a:r>
            <a:r>
              <a:rPr lang="pl-PL" sz="6000" i="1" dirty="0" smtClean="0"/>
              <a:t>,</a:t>
            </a:r>
            <a:endParaRPr lang="pl-PL" sz="6000" dirty="0"/>
          </a:p>
          <a:p>
            <a:pPr marL="0" indent="0">
              <a:buNone/>
            </a:pPr>
            <a:r>
              <a:rPr lang="pl-PL" sz="6000" i="1" dirty="0" smtClean="0"/>
              <a:t>witamy </a:t>
            </a:r>
            <a:r>
              <a:rPr lang="pl-PL" sz="6000" i="1" dirty="0"/>
              <a:t>Was wszystkich serdecznie na kolejnych rekolekcjach letnich Ruchu Rodzin </a:t>
            </a:r>
            <a:r>
              <a:rPr lang="pl-PL" sz="6000" i="1" dirty="0" err="1"/>
              <a:t>Nazaretańskich</a:t>
            </a:r>
            <a:r>
              <a:rPr lang="pl-PL" sz="6000" i="1" dirty="0"/>
              <a:t> w 2015 r. W sposób szczególny witamy tych, którzy pierwszy raz spotkają się z tą formą przeżywania Bożej obecności, jaką proponuje RRN. Tegoroczny temat dotyczy spojrzenia z wiarą na nas samych, otaczający nas świat - przyrodę, dobra materialne, ludzi, rodzinę, Kościół. Będziemy starali się trwać w miłującej obecności Boga, odkryć Jego obecność we wszystkim, co nas otacza. Piękno otaczających nas gór, wzajemna życzliwość, dobre słowo, wsparcie modlitewne uczestników rekolekcji oraz nasz wysiłek mogą nam w tym pomóc. Będziemy również próbowali zobaczyć, czy nasza postawa wobec wszystkiego, co Bóg nam daje jest zgodna z Jego wolą, czy się Jemu podoba. Istnieje niebezpieczeństwo, że w różnych naszych sytuacjach życiowych zapominamy o Bogu, zapominamy o Tym, który jest dawcą wszystkiego. Często kieruje nami lęk o przyszłość, brakuje w naszym życiu wdzięczności, nie umiemy się dzielić tym, co mamy, źle wykorzystujemy Boże dary, buntujemy się kiedy nam czegoś brakuje. Będziemy próbowali oczyszczać nasze serca, aby być bardziej otwartymi na Boże dary. W tej pracy nawracania się ku Bogu pomogą na teksty Pisma św. oraz papieża Franciszka.      </a:t>
            </a:r>
            <a:endParaRPr lang="pl-PL" sz="6000" dirty="0"/>
          </a:p>
          <a:p>
            <a:pPr marL="0" indent="0">
              <a:buNone/>
            </a:pPr>
            <a:r>
              <a:rPr lang="pl-PL" sz="6000" i="1" dirty="0"/>
              <a:t>	Naszą wspólną drogę rekolekcyjną powierzajmy dłoniom Maryi. Niech Ona nas prowadzi, aby wzrastał w nas Chrystus.</a:t>
            </a:r>
            <a:endParaRPr lang="pl-PL" sz="6000" dirty="0"/>
          </a:p>
          <a:p>
            <a:pPr marL="0" indent="0">
              <a:buNone/>
            </a:pPr>
            <a:r>
              <a:rPr lang="pl-PL" i="1" dirty="0"/>
              <a:t> </a:t>
            </a:r>
            <a:endParaRPr lang="pl-PL" dirty="0"/>
          </a:p>
        </p:txBody>
      </p:sp>
    </p:spTree>
  </p:cSld>
  <p:clrMapOvr>
    <a:masterClrMapping/>
  </p:clrMapOvr>
  <p:transition advTm="58865">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79712" y="274638"/>
            <a:ext cx="6707088" cy="1143000"/>
          </a:xfrm>
        </p:spPr>
        <p:txBody>
          <a:bodyPr>
            <a:normAutofit fontScale="90000"/>
          </a:bodyPr>
          <a:lstStyle/>
          <a:p>
            <a:r>
              <a:rPr lang="pl-PL" sz="2700" dirty="0"/>
              <a:t>Rekolekcje letnie </a:t>
            </a:r>
            <a:r>
              <a:rPr lang="pl-PL" sz="2700" dirty="0" smtClean="0"/>
              <a:t>RRN </a:t>
            </a:r>
            <a:r>
              <a:rPr lang="pl-PL" sz="2700" dirty="0"/>
              <a:t>Archidiecezji Warszawskiej odbędą się w terminie 4 – 12.07.2015 w Jurgowie / Czarnej Górze k. Bukowiny Tatrzańskiej</a:t>
            </a:r>
            <a:r>
              <a:rPr lang="pl-PL" sz="2700" dirty="0" smtClean="0"/>
              <a:t>.</a:t>
            </a:r>
            <a:endParaRPr lang="pl-PL"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Symbol zastępczy zawartości 2"/>
          <p:cNvSpPr>
            <a:spLocks noGrp="1"/>
          </p:cNvSpPr>
          <p:nvPr>
            <p:ph idx="1"/>
          </p:nvPr>
        </p:nvSpPr>
        <p:spPr>
          <a:xfrm>
            <a:off x="457200" y="1484784"/>
            <a:ext cx="8229600" cy="5373216"/>
          </a:xfrm>
        </p:spPr>
        <p:txBody>
          <a:bodyPr>
            <a:normAutofit fontScale="25000" lnSpcReduction="20000"/>
          </a:bodyPr>
          <a:lstStyle/>
          <a:p>
            <a:pPr>
              <a:buNone/>
            </a:pPr>
            <a:r>
              <a:rPr lang="pl-PL" sz="7200" dirty="0" smtClean="0"/>
              <a:t>                                   Koszt pobytu z całodziennym wyżywienie  dla jednej osoby wynosi: </a:t>
            </a:r>
          </a:p>
          <a:p>
            <a:pPr marL="0" indent="0">
              <a:buNone/>
            </a:pPr>
            <a:r>
              <a:rPr lang="pl-PL" sz="7200" dirty="0" smtClean="0"/>
              <a:t>                                  - </a:t>
            </a:r>
            <a:r>
              <a:rPr lang="pl-PL" sz="7200" dirty="0"/>
              <a:t>50 zł   	dzieci roczniki 2015 do 2013,</a:t>
            </a:r>
          </a:p>
          <a:p>
            <a:pPr marL="0" indent="0">
              <a:buNone/>
            </a:pPr>
            <a:r>
              <a:rPr lang="pl-PL" sz="7200" dirty="0" smtClean="0"/>
              <a:t>                                  - </a:t>
            </a:r>
            <a:r>
              <a:rPr lang="pl-PL" sz="7200" dirty="0"/>
              <a:t>400 zł 	dzieci roczniki 2012 do 2007 – ½ posiłków</a:t>
            </a:r>
          </a:p>
          <a:p>
            <a:pPr marL="0" indent="0">
              <a:buNone/>
            </a:pPr>
            <a:r>
              <a:rPr lang="pl-PL" sz="7200" dirty="0" smtClean="0"/>
              <a:t>                                  - </a:t>
            </a:r>
            <a:r>
              <a:rPr lang="pl-PL" sz="7200" dirty="0"/>
              <a:t>500 zł 	pozostali</a:t>
            </a:r>
            <a:r>
              <a:rPr lang="pl-PL" sz="7200" dirty="0" smtClean="0"/>
              <a:t>,</a:t>
            </a:r>
          </a:p>
          <a:p>
            <a:r>
              <a:rPr lang="pl-PL" sz="7200" dirty="0" smtClean="0"/>
              <a:t>Dojazd we własnym zakresie, z Warszawy będzie organizowany dojazd i powrót autokarem w cenie 130zł. Koszt pobytu nie obejmuje dojazdów na miejscu np. na Mszę św. w Ludźmierzu.</a:t>
            </a:r>
          </a:p>
          <a:p>
            <a:r>
              <a:rPr lang="pl-PL" sz="6200" b="1" dirty="0" smtClean="0"/>
              <a:t>Ramowy program dnia:</a:t>
            </a:r>
          </a:p>
          <a:p>
            <a:r>
              <a:rPr lang="pl-PL" sz="6200" dirty="0"/>
              <a:t>7.00 – pobudka</a:t>
            </a:r>
          </a:p>
          <a:p>
            <a:r>
              <a:rPr lang="pl-PL" sz="6200" dirty="0"/>
              <a:t>7.30 – medytacja w domach</a:t>
            </a:r>
          </a:p>
          <a:p>
            <a:r>
              <a:rPr lang="pl-PL" sz="6200" dirty="0"/>
              <a:t>8.15 – śniadanie</a:t>
            </a:r>
          </a:p>
          <a:p>
            <a:r>
              <a:rPr lang="pl-PL" sz="6200" dirty="0"/>
              <a:t>10.00 – konferencja (kaplica w Czarnej Górze)</a:t>
            </a:r>
          </a:p>
          <a:p>
            <a:r>
              <a:rPr lang="pl-PL" sz="6200" dirty="0"/>
              <a:t>10.30 – przygotowanie do Eucharystii (różaniec)</a:t>
            </a:r>
          </a:p>
          <a:p>
            <a:r>
              <a:rPr lang="pl-PL" sz="6200" dirty="0"/>
              <a:t>11.00 - Msza św.</a:t>
            </a:r>
          </a:p>
          <a:p>
            <a:r>
              <a:rPr lang="pl-PL" sz="6200" dirty="0"/>
              <a:t>13.00 – obiad</a:t>
            </a:r>
          </a:p>
          <a:p>
            <a:r>
              <a:rPr lang="pl-PL" sz="6200" dirty="0"/>
              <a:t>14.00 – grupy dzielenia</a:t>
            </a:r>
          </a:p>
          <a:p>
            <a:r>
              <a:rPr lang="pl-PL" sz="6200" dirty="0"/>
              <a:t>15.00 – czas wolny do kolacji</a:t>
            </a:r>
          </a:p>
          <a:p>
            <a:r>
              <a:rPr lang="pl-PL" sz="6200" dirty="0"/>
              <a:t>18.00 – kolacja</a:t>
            </a:r>
          </a:p>
          <a:p>
            <a:r>
              <a:rPr lang="pl-PL" sz="6200" dirty="0" smtClean="0"/>
              <a:t>20.00 </a:t>
            </a:r>
            <a:r>
              <a:rPr lang="pl-PL" sz="6200" dirty="0"/>
              <a:t>– 21.00 – adoracja NS (tylko dla chętnych, kaplica w Czarnej </a:t>
            </a:r>
            <a:r>
              <a:rPr lang="pl-PL" sz="6200" dirty="0" smtClean="0"/>
              <a:t>Górze</a:t>
            </a:r>
          </a:p>
          <a:p>
            <a:pPr marL="0" indent="0">
              <a:buNone/>
            </a:pPr>
            <a:r>
              <a:rPr lang="pl-PL" sz="5600" b="1" dirty="0" smtClean="0"/>
              <a:t>Zgłoszenia przyjmuje Tadeusz Markisz do 15.05.2015 - karta zgłoszeń (pobierz tutaj): </a:t>
            </a:r>
            <a:r>
              <a:rPr lang="pl-PL" sz="5600" b="1" dirty="0" smtClean="0">
                <a:hlinkClick r:id="rId2"/>
              </a:rPr>
              <a:t>bt.markisz@gmail.com</a:t>
            </a:r>
            <a:r>
              <a:rPr lang="pl-PL" sz="5600" b="1" dirty="0" smtClean="0"/>
              <a:t>, tel. 22 643 75 67 lub w każdy piątek po Mszy św. o 19.00 w kościele św. Stanisława, ul. Bema 73/75</a:t>
            </a:r>
            <a:endParaRPr lang="pl-PL" sz="5600" b="1" dirty="0"/>
          </a:p>
          <a:p>
            <a:endParaRPr lang="pl-PL" sz="1600" dirty="0"/>
          </a:p>
          <a:p>
            <a:pPr>
              <a:buNone/>
            </a:pPr>
            <a:endParaRPr lang="pl-PL" sz="1600" dirty="0" smtClean="0"/>
          </a:p>
          <a:p>
            <a:pPr>
              <a:buNone/>
            </a:pPr>
            <a:r>
              <a:rPr lang="pl-PL" sz="1600" dirty="0" smtClean="0"/>
              <a:t> </a:t>
            </a:r>
          </a:p>
          <a:p>
            <a:pPr>
              <a:buNone/>
            </a:pPr>
            <a:r>
              <a:rPr lang="pl-PL" sz="1600" dirty="0" smtClean="0"/>
              <a:t> </a:t>
            </a:r>
          </a:p>
          <a:p>
            <a:pPr>
              <a:buNone/>
            </a:pPr>
            <a:r>
              <a:rPr lang="pl-PL" sz="1600" dirty="0" smtClean="0"/>
              <a:t> </a:t>
            </a:r>
          </a:p>
          <a:p>
            <a:pPr>
              <a:buNone/>
            </a:pPr>
            <a:r>
              <a:rPr lang="pl-PL" sz="1600" dirty="0" smtClean="0"/>
              <a:t> </a:t>
            </a:r>
          </a:p>
          <a:p>
            <a:pPr>
              <a:buNone/>
            </a:pPr>
            <a:r>
              <a:rPr lang="pl-PL" sz="1600" dirty="0" smtClean="0"/>
              <a:t> </a:t>
            </a:r>
          </a:p>
          <a:p>
            <a:pPr>
              <a:buNone/>
            </a:pPr>
            <a:r>
              <a:rPr lang="pl-PL" sz="1600" dirty="0" smtClean="0"/>
              <a:t> </a:t>
            </a:r>
          </a:p>
          <a:p>
            <a:pPr>
              <a:buNone/>
            </a:pPr>
            <a:r>
              <a:rPr lang="pl-PL" sz="1600" dirty="0" smtClean="0"/>
              <a:t> </a:t>
            </a:r>
          </a:p>
          <a:p>
            <a:pPr>
              <a:buNone/>
            </a:pPr>
            <a:r>
              <a:rPr lang="pl-PL" sz="1600" dirty="0" smtClean="0"/>
              <a:t> </a:t>
            </a:r>
          </a:p>
          <a:p>
            <a:pPr>
              <a:buNone/>
            </a:pPr>
            <a:r>
              <a:rPr lang="pl-PL" sz="1600" dirty="0" smtClean="0"/>
              <a:t> </a:t>
            </a:r>
          </a:p>
          <a:p>
            <a:pPr>
              <a:buNone/>
            </a:pPr>
            <a:r>
              <a:rPr lang="pl-PL" sz="1600" dirty="0" smtClean="0"/>
              <a:t> </a:t>
            </a:r>
          </a:p>
          <a:p>
            <a:pPr>
              <a:buNone/>
            </a:pPr>
            <a:r>
              <a:rPr lang="pl-PL" sz="1600" dirty="0" smtClean="0"/>
              <a:t> </a:t>
            </a:r>
          </a:p>
          <a:p>
            <a:pPr>
              <a:buFont typeface="+mj-lt"/>
              <a:buAutoNum type="arabicPeriod"/>
            </a:pPr>
            <a:endParaRPr lang="pl-PL" sz="1600" dirty="0" smtClean="0"/>
          </a:p>
          <a:p>
            <a:endParaRPr lang="pl-PL" sz="16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1962" y="188640"/>
            <a:ext cx="1115298" cy="1982752"/>
          </a:xfrm>
          <a:prstGeom prst="ellipse">
            <a:avLst/>
          </a:prstGeom>
          <a:ln>
            <a:noFill/>
          </a:ln>
          <a:effectLst>
            <a:softEdge rad="112500"/>
          </a:effectLst>
        </p:spPr>
      </p:pic>
    </p:spTree>
  </p:cSld>
  <p:clrMapOvr>
    <a:masterClrMapping/>
  </p:clrMapOvr>
  <p:transition advTm="4164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cstate="print"/>
          <a:srcRect/>
          <a:stretch>
            <a:fillRect/>
          </a:stretch>
        </p:blipFill>
        <p:spPr bwMode="auto">
          <a:xfrm>
            <a:off x="2555776" y="2780928"/>
            <a:ext cx="2857092" cy="1800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ytuł 1"/>
          <p:cNvSpPr>
            <a:spLocks noGrp="1"/>
          </p:cNvSpPr>
          <p:nvPr>
            <p:ph type="title"/>
          </p:nvPr>
        </p:nvSpPr>
        <p:spPr>
          <a:xfrm>
            <a:off x="4499992" y="0"/>
            <a:ext cx="8949680" cy="1556792"/>
          </a:xfrm>
        </p:spPr>
        <p:txBody>
          <a:bodyPr>
            <a:normAutofit/>
          </a:bodyPr>
          <a:lstStyle/>
          <a:p>
            <a:pPr algn="l"/>
            <a:r>
              <a:rPr lang="pl-PL" sz="2800" dirty="0" smtClean="0">
                <a:ln w="18415" cmpd="sng">
                  <a:solidFill>
                    <a:srgbClr val="FFFFFF"/>
                  </a:solidFill>
                  <a:prstDash val="solid"/>
                </a:ln>
                <a:solidFill>
                  <a:srgbClr val="FFFFCC"/>
                </a:solidFill>
                <a:effectLst>
                  <a:outerShdw blurRad="63500" dir="3600000" algn="tl" rotWithShape="0">
                    <a:srgbClr val="000000">
                      <a:alpha val="70000"/>
                    </a:srgbClr>
                  </a:outerShdw>
                </a:effectLst>
              </a:rPr>
              <a:t>Zamieszkamy</a:t>
            </a:r>
            <a:r>
              <a:rPr lang="pl-PL" sz="2000" dirty="0" smtClean="0">
                <a:ln w="18415" cmpd="sng">
                  <a:solidFill>
                    <a:srgbClr val="FFFFFF"/>
                  </a:solidFill>
                  <a:prstDash val="solid"/>
                </a:ln>
                <a:solidFill>
                  <a:srgbClr val="FFFFCC"/>
                </a:solidFill>
                <a:effectLst>
                  <a:outerShdw blurRad="63500" dir="3600000" algn="tl" rotWithShape="0">
                    <a:srgbClr val="000000">
                      <a:alpha val="70000"/>
                    </a:srgbClr>
                  </a:outerShdw>
                </a:effectLst>
              </a:rPr>
              <a:t> </a:t>
            </a:r>
            <a:r>
              <a:rPr lang="pl-PL" sz="2400" dirty="0" smtClean="0">
                <a:ln w="18415" cmpd="sng">
                  <a:solidFill>
                    <a:srgbClr val="FFFFFF"/>
                  </a:solidFill>
                  <a:prstDash val="solid"/>
                </a:ln>
                <a:solidFill>
                  <a:srgbClr val="FFFFCC"/>
                </a:solidFill>
                <a:effectLst>
                  <a:outerShdw blurRad="63500" dir="3600000" algn="tl" rotWithShape="0">
                    <a:srgbClr val="000000">
                      <a:alpha val="70000"/>
                    </a:srgbClr>
                  </a:outerShdw>
                </a:effectLst>
              </a:rPr>
              <a:t>w domach górali</a:t>
            </a:r>
            <a:r>
              <a:rPr lang="pl-PL" sz="2000" dirty="0" smtClean="0">
                <a:ln w="18415" cmpd="sng">
                  <a:solidFill>
                    <a:srgbClr val="FFFFFF"/>
                  </a:solidFill>
                  <a:prstDash val="solid"/>
                </a:ln>
                <a:solidFill>
                  <a:srgbClr val="FFFFCC"/>
                </a:solidFill>
                <a:effectLst>
                  <a:outerShdw blurRad="63500" dir="3600000" algn="tl" rotWithShape="0">
                    <a:srgbClr val="000000">
                      <a:alpha val="70000"/>
                    </a:srgbClr>
                  </a:outerShdw>
                </a:effectLst>
              </a:rPr>
              <a:t/>
            </a:r>
            <a:br>
              <a:rPr lang="pl-PL" sz="2000" dirty="0" smtClean="0">
                <a:ln w="18415" cmpd="sng">
                  <a:solidFill>
                    <a:srgbClr val="FFFFFF"/>
                  </a:solidFill>
                  <a:prstDash val="solid"/>
                </a:ln>
                <a:solidFill>
                  <a:srgbClr val="FFFFCC"/>
                </a:solidFill>
                <a:effectLst>
                  <a:outerShdw blurRad="63500" dir="3600000" algn="tl" rotWithShape="0">
                    <a:srgbClr val="000000">
                      <a:alpha val="70000"/>
                    </a:srgbClr>
                  </a:outerShdw>
                </a:effectLst>
              </a:rPr>
            </a:br>
            <a:r>
              <a:rPr lang="pl-PL" sz="2000" dirty="0" smtClean="0">
                <a:ln w="18415" cmpd="sng">
                  <a:solidFill>
                    <a:srgbClr val="FFFFFF"/>
                  </a:solidFill>
                  <a:prstDash val="solid"/>
                </a:ln>
                <a:solidFill>
                  <a:srgbClr val="FFFFCC"/>
                </a:solidFill>
                <a:effectLst>
                  <a:outerShdw blurRad="63500" dir="3600000" algn="tl" rotWithShape="0">
                    <a:srgbClr val="000000">
                      <a:alpha val="70000"/>
                    </a:srgbClr>
                  </a:outerShdw>
                </a:effectLst>
              </a:rPr>
              <a:t>w </a:t>
            </a:r>
            <a:r>
              <a:rPr lang="pl-PL" sz="2400" dirty="0" smtClean="0">
                <a:ln w="18415" cmpd="sng">
                  <a:solidFill>
                    <a:srgbClr val="FFFFFF"/>
                  </a:solidFill>
                  <a:prstDash val="solid"/>
                </a:ln>
                <a:solidFill>
                  <a:srgbClr val="FFFFCC"/>
                </a:solidFill>
                <a:effectLst>
                  <a:outerShdw blurRad="63500" dir="3600000" algn="tl" rotWithShape="0">
                    <a:srgbClr val="000000">
                      <a:alpha val="70000"/>
                    </a:srgbClr>
                  </a:outerShdw>
                </a:effectLst>
              </a:rPr>
              <a:t>otoczeniu</a:t>
            </a:r>
            <a:r>
              <a:rPr lang="pl-PL" sz="2000" dirty="0" smtClean="0">
                <a:ln w="18415" cmpd="sng">
                  <a:solidFill>
                    <a:srgbClr val="FFFFFF"/>
                  </a:solidFill>
                  <a:prstDash val="solid"/>
                </a:ln>
                <a:solidFill>
                  <a:srgbClr val="FFFFCC"/>
                </a:solidFill>
                <a:effectLst>
                  <a:outerShdw blurRad="63500" dir="3600000" algn="tl" rotWithShape="0">
                    <a:srgbClr val="000000">
                      <a:alpha val="70000"/>
                    </a:srgbClr>
                  </a:outerShdw>
                </a:effectLst>
              </a:rPr>
              <a:t> </a:t>
            </a:r>
            <a:r>
              <a:rPr lang="pl-PL" sz="2400" dirty="0" smtClean="0">
                <a:ln w="18415" cmpd="sng">
                  <a:solidFill>
                    <a:srgbClr val="FFFFFF"/>
                  </a:solidFill>
                  <a:prstDash val="solid"/>
                </a:ln>
                <a:solidFill>
                  <a:srgbClr val="FFFFCC"/>
                </a:solidFill>
                <a:effectLst>
                  <a:outerShdw blurRad="63500" dir="3600000" algn="tl" rotWithShape="0">
                    <a:srgbClr val="000000">
                      <a:alpha val="70000"/>
                    </a:srgbClr>
                  </a:outerShdw>
                </a:effectLst>
              </a:rPr>
              <a:t>pięknej przyrody</a:t>
            </a:r>
            <a:endParaRPr lang="pl-PL" sz="2400" dirty="0">
              <a:ln w="18415" cmpd="sng">
                <a:solidFill>
                  <a:srgbClr val="FFFFFF"/>
                </a:solidFill>
                <a:prstDash val="solid"/>
              </a:ln>
              <a:solidFill>
                <a:srgbClr val="FFFFCC"/>
              </a:solidFill>
              <a:effectLst>
                <a:outerShdw blurRad="63500" dir="3600000" algn="tl" rotWithShape="0">
                  <a:srgbClr val="000000">
                    <a:alpha val="70000"/>
                  </a:srgbClr>
                </a:outerShdw>
              </a:effectLst>
            </a:endParaRP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49713" y="3933056"/>
            <a:ext cx="2827950" cy="2120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49382" y="1895229"/>
            <a:ext cx="3506701" cy="2059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21280803">
            <a:off x="4179901" y="4302449"/>
            <a:ext cx="2784309" cy="20882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7504" y="188640"/>
            <a:ext cx="4087565" cy="27363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302732" y="4581128"/>
            <a:ext cx="1632651" cy="1224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19733">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915816" y="4203086"/>
            <a:ext cx="3292624" cy="246946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26" name="Picture 2" descr="F:\Foto Markisze\097.JPG"/>
          <p:cNvPicPr>
            <a:picLocks noGrp="1" noChangeAspect="1" noChangeArrowheads="1"/>
          </p:cNvPicPr>
          <p:nvPr>
            <p:ph type="pic" idx="1"/>
          </p:nvPr>
        </p:nvPicPr>
        <p:blipFill>
          <a:blip r:embed="rId3" cstate="print"/>
          <a:srcRect/>
          <a:stretch>
            <a:fillRect/>
          </a:stretch>
        </p:blipFill>
        <p:spPr bwMode="auto">
          <a:xfrm>
            <a:off x="1792288" y="404665"/>
            <a:ext cx="5486400" cy="3798422"/>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30" name="Picture 6" descr="F:\Foto Markisze\094.jpg"/>
          <p:cNvPicPr>
            <a:picLocks noChangeAspect="1" noChangeArrowheads="1"/>
          </p:cNvPicPr>
          <p:nvPr/>
        </p:nvPicPr>
        <p:blipFill>
          <a:blip r:embed="rId4" cstate="print"/>
          <a:srcRect/>
          <a:stretch>
            <a:fillRect/>
          </a:stretch>
        </p:blipFill>
        <p:spPr bwMode="auto">
          <a:xfrm>
            <a:off x="395536" y="2708920"/>
            <a:ext cx="2318658" cy="386443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 name="Symbol zastępczy tekstu 2"/>
          <p:cNvSpPr>
            <a:spLocks noGrp="1"/>
          </p:cNvSpPr>
          <p:nvPr>
            <p:ph type="body" sz="half" idx="2"/>
          </p:nvPr>
        </p:nvSpPr>
        <p:spPr>
          <a:xfrm>
            <a:off x="1792288" y="5367338"/>
            <a:ext cx="6236096" cy="804862"/>
          </a:xfrm>
        </p:spPr>
        <p:txBody>
          <a:bodyPr>
            <a:noAutofit/>
          </a:bodyPr>
          <a:lstStyle/>
          <a:p>
            <a:r>
              <a:rPr lang="pl-PL" sz="2400" b="1" dirty="0" smtClean="0">
                <a:solidFill>
                  <a:srgbClr val="FF0000"/>
                </a:solidFill>
              </a:rPr>
              <a:t>Z pięknymi widokami na Tatry i doskonałym wyżywieniem serwowanym 3 razy dziennie</a:t>
            </a:r>
            <a:endParaRPr lang="pl-PL" sz="2400" b="1" dirty="0">
              <a:solidFill>
                <a:srgbClr val="FF0000"/>
              </a:solidFill>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73389" y="519627"/>
            <a:ext cx="2688299" cy="151216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812896" y="3820243"/>
            <a:ext cx="2189044" cy="164178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5839984" y="404664"/>
            <a:ext cx="3225960" cy="241947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 name="Tytuł 1"/>
          <p:cNvSpPr>
            <a:spLocks noGrp="1"/>
          </p:cNvSpPr>
          <p:nvPr>
            <p:ph type="title"/>
          </p:nvPr>
        </p:nvSpPr>
        <p:spPr/>
        <p:txBody>
          <a:bodyPr/>
          <a:lstStyle/>
          <a:p>
            <a:r>
              <a:rPr lang="pl-PL" dirty="0"/>
              <a:t> </a:t>
            </a:r>
            <a:r>
              <a:rPr lang="pl-PL" dirty="0" smtClean="0"/>
              <a:t>                    </a:t>
            </a:r>
            <a:endParaRPr lang="pl-PL" dirty="0"/>
          </a:p>
        </p:txBody>
      </p:sp>
    </p:spTree>
  </p:cSld>
  <p:clrMapOvr>
    <a:masterClrMapping/>
  </p:clrMapOvr>
  <p:transition advTm="21140">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79712" y="2276872"/>
            <a:ext cx="2448272" cy="18362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ytuł 1"/>
          <p:cNvSpPr>
            <a:spLocks noGrp="1"/>
          </p:cNvSpPr>
          <p:nvPr>
            <p:ph type="title"/>
          </p:nvPr>
        </p:nvSpPr>
        <p:spPr>
          <a:xfrm>
            <a:off x="899592" y="260648"/>
            <a:ext cx="7704856" cy="1224136"/>
          </a:xfrm>
        </p:spPr>
        <p:txBody>
          <a:bodyPr>
            <a:normAutofit/>
          </a:bodyPr>
          <a:lstStyle/>
          <a:p>
            <a:r>
              <a:rPr lang="pl-PL" sz="3200" dirty="0" smtClean="0"/>
              <a:t>Będziemy na Mszy św. u Królowej Podhala w Ludźmierzu</a:t>
            </a:r>
            <a:endParaRPr lang="pl-PL" sz="3200" dirty="0"/>
          </a:p>
        </p:txBody>
      </p:sp>
      <p:pic>
        <p:nvPicPr>
          <p:cNvPr id="4" name="Picture 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5040506" y="4004590"/>
            <a:ext cx="3551484" cy="2377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3558" y="4353558"/>
            <a:ext cx="2708292" cy="2031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23528" y="1304765"/>
            <a:ext cx="1319771"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045320" y="1326367"/>
            <a:ext cx="3475585" cy="2606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20277">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51077" y="926449"/>
            <a:ext cx="3600400" cy="24101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Tytuł 1"/>
          <p:cNvSpPr>
            <a:spLocks noGrp="1"/>
          </p:cNvSpPr>
          <p:nvPr>
            <p:ph type="title"/>
          </p:nvPr>
        </p:nvSpPr>
        <p:spPr>
          <a:xfrm>
            <a:off x="467544" y="5589240"/>
            <a:ext cx="8229600" cy="1080120"/>
          </a:xfrm>
        </p:spPr>
        <p:txBody>
          <a:bodyPr>
            <a:prstTxWarp prst="textFadeLeft">
              <a:avLst/>
            </a:prstTxWarp>
            <a:normAutofit/>
          </a:bodyPr>
          <a:lstStyle/>
          <a:p>
            <a:r>
              <a:rPr lang="pl-PL"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Ale także  będą   Msze  polowe   </a:t>
            </a:r>
            <a:endParaRPr lang="pl-PL"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08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47733" y="864300"/>
            <a:ext cx="4608511" cy="3085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940152" y="4129356"/>
            <a:ext cx="2232248" cy="16399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79512" y="4129356"/>
            <a:ext cx="1440160" cy="12798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835696" y="3532419"/>
            <a:ext cx="3334592" cy="22322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advTm="21081">
    <p:wheel spokes="2"/>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69106" y="4365104"/>
            <a:ext cx="3365227" cy="2246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21033" y="4631096"/>
            <a:ext cx="2160240" cy="18383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5095" y="692696"/>
            <a:ext cx="2410721" cy="36691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1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48263" y="4361805"/>
            <a:ext cx="1584176" cy="23769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701087" y="1243131"/>
            <a:ext cx="2078529" cy="31186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275856" y="1844824"/>
            <a:ext cx="3105417" cy="23042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Tytuł 15"/>
          <p:cNvSpPr>
            <a:spLocks noGrp="1"/>
          </p:cNvSpPr>
          <p:nvPr>
            <p:ph type="title"/>
          </p:nvPr>
        </p:nvSpPr>
        <p:spPr/>
        <p:txBody>
          <a:bodyPr>
            <a:normAutofit fontScale="90000"/>
          </a:bodyPr>
          <a:lstStyle/>
          <a:p>
            <a:r>
              <a:rPr lang="pl-PL" dirty="0" smtClean="0"/>
              <a:t>Najczęściej będziemy jednak modlić się w naszej kaplicy w Czarnej Górze</a:t>
            </a:r>
            <a:endParaRPr lang="pl-PL" dirty="0"/>
          </a:p>
        </p:txBody>
      </p:sp>
    </p:spTree>
  </p:cSld>
  <p:clrMapOvr>
    <a:masterClrMapping/>
  </p:clrMapOvr>
  <p:transition advTm="18197">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99944" y="4942133"/>
            <a:ext cx="2869070" cy="1915412"/>
          </a:xfrm>
          <a:prstGeom prst="rect">
            <a:avLst/>
          </a:prstGeom>
          <a:ln>
            <a:noFill/>
          </a:ln>
          <a:effectLst>
            <a:softEdge rad="112500"/>
          </a:effec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04641" y="2193722"/>
            <a:ext cx="3240360" cy="2159630"/>
          </a:xfrm>
          <a:prstGeom prst="rect">
            <a:avLst/>
          </a:prstGeom>
          <a:ln>
            <a:noFill/>
          </a:ln>
          <a:effectLst>
            <a:softEdge rad="112500"/>
          </a:effectLst>
        </p:spPr>
      </p:pic>
      <p:pic>
        <p:nvPicPr>
          <p:cNvPr id="4101" name="Picture 5"/>
          <p:cNvPicPr>
            <a:picLocks noChangeAspect="1" noChangeArrowheads="1"/>
          </p:cNvPicPr>
          <p:nvPr/>
        </p:nvPicPr>
        <p:blipFill>
          <a:blip r:embed="rId4" cstate="print"/>
          <a:srcRect/>
          <a:stretch>
            <a:fillRect/>
          </a:stretch>
        </p:blipFill>
        <p:spPr bwMode="auto">
          <a:xfrm>
            <a:off x="6359691" y="641164"/>
            <a:ext cx="2628800" cy="3004342"/>
          </a:xfrm>
          <a:prstGeom prst="rect">
            <a:avLst/>
          </a:prstGeom>
          <a:ln>
            <a:noFill/>
          </a:ln>
          <a:effectLst>
            <a:softEdge rad="112500"/>
          </a:effectLst>
        </p:spPr>
      </p:pic>
      <p:pic>
        <p:nvPicPr>
          <p:cNvPr id="4102" name="Picture 6"/>
          <p:cNvPicPr>
            <a:picLocks noChangeAspect="1" noChangeArrowheads="1"/>
          </p:cNvPicPr>
          <p:nvPr/>
        </p:nvPicPr>
        <p:blipFill>
          <a:blip r:embed="rId5" cstate="print"/>
          <a:srcRect/>
          <a:stretch>
            <a:fillRect/>
          </a:stretch>
        </p:blipFill>
        <p:spPr bwMode="auto">
          <a:xfrm>
            <a:off x="179512" y="664191"/>
            <a:ext cx="5243930" cy="1556792"/>
          </a:xfrm>
          <a:prstGeom prst="rect">
            <a:avLst/>
          </a:prstGeom>
          <a:ln>
            <a:noFill/>
          </a:ln>
          <a:effectLst>
            <a:softEdge rad="112500"/>
          </a:effectLst>
        </p:spPr>
      </p:pic>
      <p:sp>
        <p:nvSpPr>
          <p:cNvPr id="2" name="Tytuł 1"/>
          <p:cNvSpPr>
            <a:spLocks noGrp="1"/>
          </p:cNvSpPr>
          <p:nvPr>
            <p:ph type="title"/>
          </p:nvPr>
        </p:nvSpPr>
        <p:spPr>
          <a:xfrm>
            <a:off x="683568" y="1484784"/>
            <a:ext cx="8460432" cy="1143000"/>
          </a:xfrm>
        </p:spPr>
        <p:txBody>
          <a:bodyPr>
            <a:normAutofit fontScale="90000"/>
          </a:bodyPr>
          <a:lstStyle/>
          <a:p>
            <a:r>
              <a:rPr lang="pl-PL"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Codziennie </a:t>
            </a:r>
            <a:r>
              <a:rPr lang="pl-PL"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jest </a:t>
            </a:r>
            <a:r>
              <a:rPr lang="pl-PL"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czas na Eucharystię </a:t>
            </a:r>
            <a:endParaRPr lang="pl-PL" sz="4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95536" y="4323719"/>
            <a:ext cx="3771810" cy="2513831"/>
          </a:xfrm>
          <a:prstGeom prst="rect">
            <a:avLst/>
          </a:prstGeom>
          <a:ln>
            <a:noFill/>
          </a:ln>
          <a:effectLst>
            <a:softEdge rad="112500"/>
          </a:effectLst>
        </p:spPr>
      </p:pic>
      <p:pic>
        <p:nvPicPr>
          <p:cNvPr id="4103" name="Picture 7"/>
          <p:cNvPicPr>
            <a:picLocks noChangeAspect="1" noChangeArrowheads="1"/>
          </p:cNvPicPr>
          <p:nvPr/>
        </p:nvPicPr>
        <p:blipFill>
          <a:blip r:embed="rId7" cstate="print"/>
          <a:srcRect/>
          <a:stretch>
            <a:fillRect/>
          </a:stretch>
        </p:blipFill>
        <p:spPr bwMode="auto">
          <a:xfrm>
            <a:off x="3923928" y="2712953"/>
            <a:ext cx="3898583" cy="2593253"/>
          </a:xfrm>
          <a:prstGeom prst="rect">
            <a:avLst/>
          </a:prstGeom>
          <a:ln>
            <a:noFill/>
          </a:ln>
          <a:effectLst>
            <a:softEdge rad="112500"/>
          </a:effectLst>
        </p:spPr>
      </p:pic>
    </p:spTree>
  </p:cSld>
  <p:clrMapOvr>
    <a:masterClrMapping/>
  </p:clrMapOvr>
  <p:transition advTm="17277">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345334" y="1124744"/>
            <a:ext cx="2279085" cy="2003162"/>
          </a:xfrm>
          <a:prstGeom prst="rect">
            <a:avLst/>
          </a:prstGeom>
          <a:ln>
            <a:noFill/>
          </a:ln>
          <a:effectLst>
            <a:softEdge rad="112500"/>
          </a:effectLst>
        </p:spPr>
      </p:pic>
      <p:pic>
        <p:nvPicPr>
          <p:cNvPr id="5"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33125" y="1011387"/>
            <a:ext cx="1605623" cy="2854441"/>
          </a:xfrm>
          <a:prstGeom prst="rect">
            <a:avLst/>
          </a:prstGeom>
          <a:ln>
            <a:noFill/>
          </a:ln>
          <a:effectLst>
            <a:softEdge rad="112500"/>
          </a:effectLst>
        </p:spPr>
      </p:pic>
      <p:pic>
        <p:nvPicPr>
          <p:cNvPr id="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48264" y="4284811"/>
            <a:ext cx="1858768" cy="1045557"/>
          </a:xfrm>
          <a:prstGeom prst="rect">
            <a:avLst/>
          </a:prstGeom>
          <a:ln>
            <a:noFill/>
          </a:ln>
          <a:effectLst>
            <a:softEdge rad="112500"/>
          </a:effectLst>
        </p:spPr>
      </p:pic>
      <p:pic>
        <p:nvPicPr>
          <p:cNvPr id="7" name="Picture 11"/>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99833" y="4077072"/>
            <a:ext cx="1872208" cy="1253296"/>
          </a:xfrm>
          <a:prstGeom prst="rect">
            <a:avLst/>
          </a:prstGeom>
          <a:ln>
            <a:noFill/>
          </a:ln>
          <a:effectLst>
            <a:softEdge rad="112500"/>
          </a:effectLst>
        </p:spPr>
      </p:pic>
      <p:pic>
        <p:nvPicPr>
          <p:cNvPr id="8" name="Picture 1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492376" y="3693125"/>
            <a:ext cx="3978849" cy="2238103"/>
          </a:xfrm>
          <a:prstGeom prst="rect">
            <a:avLst/>
          </a:prstGeom>
          <a:ln>
            <a:noFill/>
          </a:ln>
          <a:effectLst>
            <a:softEdge rad="112500"/>
          </a:effectLst>
        </p:spPr>
      </p:pic>
      <p:pic>
        <p:nvPicPr>
          <p:cNvPr id="9" name="Picture 1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119965" y="591845"/>
            <a:ext cx="2232248" cy="3068960"/>
          </a:xfrm>
          <a:prstGeom prst="rect">
            <a:avLst/>
          </a:prstGeom>
          <a:ln>
            <a:noFill/>
          </a:ln>
          <a:effectLst>
            <a:softEdge rad="112500"/>
          </a:effectLst>
        </p:spPr>
      </p:pic>
      <p:sp>
        <p:nvSpPr>
          <p:cNvPr id="13" name="Tytuł 12"/>
          <p:cNvSpPr>
            <a:spLocks noGrp="1"/>
          </p:cNvSpPr>
          <p:nvPr>
            <p:ph type="title"/>
          </p:nvPr>
        </p:nvSpPr>
        <p:spPr>
          <a:xfrm>
            <a:off x="457200" y="5674262"/>
            <a:ext cx="8229600" cy="1067106"/>
          </a:xfrm>
        </p:spPr>
        <p:txBody>
          <a:bodyPr/>
          <a:lstStyle/>
          <a:p>
            <a:r>
              <a:rPr lang="pl-PL" dirty="0" smtClean="0"/>
              <a:t>… medytację, modlitwę, a także …</a:t>
            </a:r>
            <a:endParaRPr lang="pl-PL" dirty="0"/>
          </a:p>
        </p:txBody>
      </p:sp>
    </p:spTree>
  </p:cSld>
  <p:clrMapOvr>
    <a:masterClrMapping/>
  </p:clrMapOvr>
  <p:transition advTm="19430">
    <p:circle/>
  </p:transition>
  <p:timing>
    <p:tnLst>
      <p:par>
        <p:cTn id="1" dur="indefinite" restart="never" nodeType="tmRoot"/>
      </p:par>
    </p:tnLst>
  </p:timing>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Motyw1</Template>
  <TotalTime>1203</TotalTime>
  <Words>366</Words>
  <Application>Microsoft Office PowerPoint</Application>
  <PresentationFormat>Pokaz na ekranie (4:3)</PresentationFormat>
  <Paragraphs>51</Paragraphs>
  <Slides>12</Slides>
  <Notes>1</Notes>
  <HiddenSlides>0</HiddenSlides>
  <MMClips>1</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Motyw1</vt:lpstr>
      <vt:lpstr>Prezentacja programu PowerPoint</vt:lpstr>
      <vt:lpstr>Rekolekcje letnie RRN Archidiecezji Warszawskiej odbędą się w terminie 4 – 12.07.2015 w Jurgowie / Czarnej Górze k. Bukowiny Tatrzańskiej.</vt:lpstr>
      <vt:lpstr>Zamieszkamy w domach górali w otoczeniu pięknej przyrody</vt:lpstr>
      <vt:lpstr>                     </vt:lpstr>
      <vt:lpstr>Będziemy na Mszy św. u Królowej Podhala w Ludźmierzu</vt:lpstr>
      <vt:lpstr>Ale także  będą   Msze  polowe   </vt:lpstr>
      <vt:lpstr>Najczęściej będziemy jednak modlić się w naszej kaplicy w Czarnej Górze</vt:lpstr>
      <vt:lpstr>Codziennie jest czas na Eucharystię </vt:lpstr>
      <vt:lpstr>… medytację, modlitwę, a także …</vt:lpstr>
      <vt:lpstr>… zabawę z dziećmi i relaks przy ognisku</vt:lpstr>
      <vt:lpstr>Można też pójść w góry, aby tam szukać Boga</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admin</dc:creator>
  <cp:lastModifiedBy>Markisz Tadeusz</cp:lastModifiedBy>
  <cp:revision>64</cp:revision>
  <dcterms:created xsi:type="dcterms:W3CDTF">2015-01-31T21:22:57Z</dcterms:created>
  <dcterms:modified xsi:type="dcterms:W3CDTF">2015-03-13T14:54:16Z</dcterms:modified>
</cp:coreProperties>
</file>